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9" r:id="rId1"/>
  </p:sldMasterIdLst>
  <p:sldIdLst>
    <p:sldId id="328" r:id="rId2"/>
    <p:sldId id="257" r:id="rId3"/>
    <p:sldId id="32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78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\Desktop\7&#1040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C:\Users\&#1040;&#1076;&#1084;&#1080;&#1085;\Desktop\&#1052;&#1041;\&#1057;&#1067;&#1053;&#1067;&#1055;&#1058;&#1040;&#1056;%20&#1041;&#1054;&#1049;&#1067;%204&#1090;&#1086;&#1179;&#1089;&#1072;&#1085;%20&#8212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&#1040;&#1076;&#1084;&#1080;&#1085;\Desktop\&#1052;&#1041;\&#1087;&#1241;&#1085;%204%20&#1090;&#1086;&#1179;&#1089;&#1072;&#1085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'[7А.xlsx]Лист1'!$A$1</c:f>
              <c:strCache>
                <c:ptCount val="1"/>
                <c:pt idx="0">
                  <c:v>ОҚУШЫ САНЫ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197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BCC-4642-A909-CEB42E4C1E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'[7А.xlsx]Лист1'!$B$1</c:f>
              <c:numCache>
                <c:formatCode>General</c:formatCode>
                <c:ptCount val="1"/>
                <c:pt idx="0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CC-4642-A909-CEB42E4C1E76}"/>
            </c:ext>
          </c:extLst>
        </c:ser>
        <c:ser>
          <c:idx val="1"/>
          <c:order val="1"/>
          <c:tx>
            <c:strRef>
              <c:f>'[7А.xlsx]Лист1'!$A$2</c:f>
              <c:strCache>
                <c:ptCount val="1"/>
                <c:pt idx="0">
                  <c:v>ҮЗДІКТЕР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F07-4597-8AC9-5090E38E42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'[7А.xlsx]Лист1'!$B$2</c:f>
              <c:numCache>
                <c:formatCode>General</c:formatCode>
                <c:ptCount val="1"/>
                <c:pt idx="0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BCC-4642-A909-CEB42E4C1E76}"/>
            </c:ext>
          </c:extLst>
        </c:ser>
        <c:ser>
          <c:idx val="2"/>
          <c:order val="2"/>
          <c:tx>
            <c:strRef>
              <c:f>'[7А.xlsx]Лист1'!$A$3</c:f>
              <c:strCache>
                <c:ptCount val="1"/>
                <c:pt idx="0">
                  <c:v>ЕКПІНДІЛЕР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BCC-4642-A909-CEB42E4C1E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'[7А.xlsx]Лист1'!$B$3</c:f>
              <c:numCache>
                <c:formatCode>General</c:formatCode>
                <c:ptCount val="1"/>
                <c:pt idx="0">
                  <c:v>132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BCC-4642-A909-CEB42E4C1E7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2047234463"/>
        <c:axId val="2047234879"/>
      </c:barChart>
      <c:catAx>
        <c:axId val="204723446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47234879"/>
        <c:crosses val="autoZero"/>
        <c:auto val="1"/>
        <c:lblAlgn val="ctr"/>
        <c:lblOffset val="100"/>
        <c:noMultiLvlLbl val="0"/>
      </c:catAx>
      <c:valAx>
        <c:axId val="2047234879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04723446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7 А сыныбы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E4-4F9D-876C-1AF33A4053ED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7 Б сыныбы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Лист1!$B$3</c:f>
              <c:numCache>
                <c:formatCode>General</c:formatCode>
                <c:ptCount val="1"/>
                <c:pt idx="0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7E4-4F9D-876C-1AF33A4053ED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8 А сыныбы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Лист1!$B$4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7E4-4F9D-876C-1AF33A4053ED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8 Б сыныбы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Лист1!$B$5</c:f>
              <c:numCache>
                <c:formatCode>General</c:formatCode>
                <c:ptCount val="1"/>
                <c:pt idx="0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7E4-4F9D-876C-1AF33A4053ED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9 А сыныбы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Лист1!$B$6</c:f>
              <c:numCache>
                <c:formatCode>General</c:formatCode>
                <c:ptCount val="1"/>
                <c:pt idx="0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7E4-4F9D-876C-1AF33A4053ED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9 Б сыныбы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Лист1!$B$7</c:f>
              <c:numCache>
                <c:formatCode>General</c:formatCode>
                <c:ptCount val="1"/>
                <c:pt idx="0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7E4-4F9D-876C-1AF33A4053ED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9 В сыныбы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Лист1!$B$8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7E4-4F9D-876C-1AF33A4053ED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10 А сыныбы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Лист1!$B$9</c:f>
              <c:numCache>
                <c:formatCode>General</c:formatCode>
                <c:ptCount val="1"/>
                <c:pt idx="0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7E4-4F9D-876C-1AF33A4053ED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10 Б сыныбы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Лист1!$B$10</c:f>
              <c:numCache>
                <c:formatCode>General</c:formatCode>
                <c:ptCount val="1"/>
                <c:pt idx="0">
                  <c:v>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7E4-4F9D-876C-1AF33A4053ED}"/>
            </c:ext>
          </c:extLst>
        </c:ser>
        <c:ser>
          <c:idx val="9"/>
          <c:order val="9"/>
          <c:tx>
            <c:strRef>
              <c:f>Лист1!$A$11</c:f>
              <c:strCache>
                <c:ptCount val="1"/>
                <c:pt idx="0">
                  <c:v>10 В сыныбы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Лист1!$B$11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7E4-4F9D-876C-1AF33A4053ED}"/>
            </c:ext>
          </c:extLst>
        </c:ser>
        <c:ser>
          <c:idx val="10"/>
          <c:order val="10"/>
          <c:tx>
            <c:strRef>
              <c:f>Лист1!$A$12</c:f>
              <c:strCache>
                <c:ptCount val="1"/>
                <c:pt idx="0">
                  <c:v>11 А сыныбы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Лист1!$B$12</c:f>
              <c:numCache>
                <c:formatCode>General</c:formatCode>
                <c:ptCount val="1"/>
                <c:pt idx="0">
                  <c:v>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E4-4F9D-876C-1AF33A4053ED}"/>
            </c:ext>
          </c:extLst>
        </c:ser>
        <c:ser>
          <c:idx val="11"/>
          <c:order val="11"/>
          <c:tx>
            <c:strRef>
              <c:f>Лист1!$A$13</c:f>
              <c:strCache>
                <c:ptCount val="1"/>
                <c:pt idx="0">
                  <c:v>11 Б сыныбы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</c:f>
              <c:strCache>
                <c:ptCount val="1"/>
                <c:pt idx="0">
                  <c:v>Сапа</c:v>
                </c:pt>
              </c:strCache>
            </c:strRef>
          </c:cat>
          <c:val>
            <c:numRef>
              <c:f>Лист1!$B$13</c:f>
              <c:numCache>
                <c:formatCode>General</c:formatCode>
                <c:ptCount val="1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7E4-4F9D-876C-1AF33A4053E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60280975"/>
        <c:axId val="960279311"/>
      </c:barChart>
      <c:catAx>
        <c:axId val="96028097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60279311"/>
        <c:crosses val="autoZero"/>
        <c:auto val="1"/>
        <c:lblAlgn val="ctr"/>
        <c:lblOffset val="100"/>
        <c:noMultiLvlLbl val="0"/>
      </c:catAx>
      <c:valAx>
        <c:axId val="960279311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602809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9656555109189151E-2"/>
          <c:y val="0.81676056720845536"/>
          <c:w val="0.8894728823205188"/>
          <c:h val="0.1822174789103887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100"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438-48E6-8236-7F5630A93E47}"/>
              </c:ext>
            </c:extLst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438-48E6-8236-7F5630A93E47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438-48E6-8236-7F5630A93E4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438-48E6-8236-7F5630A93E47}"/>
              </c:ext>
            </c:extLst>
          </c:dPt>
          <c:dPt>
            <c:idx val="5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438-48E6-8236-7F5630A93E47}"/>
              </c:ext>
            </c:extLst>
          </c:dPt>
          <c:dPt>
            <c:idx val="6"/>
            <c:invertIfNegative val="0"/>
            <c:bubble3D val="0"/>
            <c:spPr>
              <a:solidFill>
                <a:srgbClr val="FF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438-48E6-8236-7F5630A93E47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438-48E6-8236-7F5630A93E47}"/>
              </c:ext>
            </c:extLst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438-48E6-8236-7F5630A93E47}"/>
              </c:ext>
            </c:extLst>
          </c:dPt>
          <c:dPt>
            <c:idx val="1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8438-48E6-8236-7F5630A93E47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8438-48E6-8236-7F5630A93E47}"/>
              </c:ext>
            </c:extLst>
          </c:dPt>
          <c:dPt>
            <c:idx val="12"/>
            <c:invertIfNegative val="0"/>
            <c:bubble3D val="0"/>
            <c:spPr>
              <a:solidFill>
                <a:srgbClr val="FF00FF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438-48E6-8236-7F5630A93E47}"/>
              </c:ext>
            </c:extLst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8438-48E6-8236-7F5630A93E47}"/>
              </c:ext>
            </c:extLst>
          </c:dPt>
          <c:dLbls>
            <c:dLbl>
              <c:idx val="0"/>
              <c:layout>
                <c:manualLayout>
                  <c:x val="6.5520059886366548E-3"/>
                  <c:y val="-0.25098035771288391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438-48E6-8236-7F5630A93E47}"/>
                </c:ext>
              </c:extLst>
            </c:dLbl>
            <c:dLbl>
              <c:idx val="1"/>
              <c:layout>
                <c:manualLayout>
                  <c:x val="2.3410245289767133E-3"/>
                  <c:y val="1.313883660205403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438-48E6-8236-7F5630A93E47}"/>
                </c:ext>
              </c:extLst>
            </c:dLbl>
            <c:dLbl>
              <c:idx val="2"/>
              <c:layout>
                <c:manualLayout>
                  <c:x val="4.8343521503914312E-3"/>
                  <c:y val="4.425550839017102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438-48E6-8236-7F5630A93E47}"/>
                </c:ext>
              </c:extLst>
            </c:dLbl>
            <c:dLbl>
              <c:idx val="3"/>
              <c:layout>
                <c:manualLayout>
                  <c:x val="-5.1467092950393762E-17"/>
                  <c:y val="1.43135532108405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438-48E6-8236-7F5630A93E47}"/>
                </c:ext>
              </c:extLst>
            </c:dLbl>
            <c:dLbl>
              <c:idx val="4"/>
              <c:layout>
                <c:manualLayout>
                  <c:x val="0"/>
                  <c:y val="2.166759573380605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438-48E6-8236-7F5630A93E47}"/>
                </c:ext>
              </c:extLst>
            </c:dLbl>
            <c:dLbl>
              <c:idx val="5"/>
              <c:layout>
                <c:manualLayout>
                  <c:x val="0"/>
                  <c:y val="8.293854413892461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438-48E6-8236-7F5630A93E47}"/>
                </c:ext>
              </c:extLst>
            </c:dLbl>
            <c:dLbl>
              <c:idx val="6"/>
              <c:layout>
                <c:manualLayout>
                  <c:x val="-5.1467092950393762E-17"/>
                  <c:y val="4.819696635129707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438-48E6-8236-7F5630A93E47}"/>
                </c:ext>
              </c:extLst>
            </c:dLbl>
            <c:dLbl>
              <c:idx val="7"/>
              <c:layout>
                <c:manualLayout>
                  <c:x val="0"/>
                  <c:y val="8.1550734014510851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438-48E6-8236-7F5630A93E47}"/>
                </c:ext>
              </c:extLst>
            </c:dLbl>
            <c:dLbl>
              <c:idx val="8"/>
              <c:layout>
                <c:manualLayout>
                  <c:x val="2.8073284092350937E-3"/>
                  <c:y val="8.1550734014511979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438-48E6-8236-7F5630A93E47}"/>
                </c:ext>
              </c:extLst>
            </c:dLbl>
            <c:dLbl>
              <c:idx val="9"/>
              <c:layout>
                <c:manualLayout>
                  <c:x val="-1.0293418590078752E-16"/>
                  <c:y val="8.1550734014510851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438-48E6-8236-7F5630A93E47}"/>
                </c:ext>
              </c:extLst>
            </c:dLbl>
            <c:dLbl>
              <c:idx val="10"/>
              <c:layout>
                <c:manualLayout>
                  <c:x val="0"/>
                  <c:y val="1.180401032731470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563216835835836E-2"/>
                      <c:h val="5.522885934747058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8438-48E6-8236-7F5630A93E47}"/>
                </c:ext>
              </c:extLst>
            </c:dLbl>
            <c:dLbl>
              <c:idx val="11"/>
              <c:layout>
                <c:manualLayout>
                  <c:x val="0"/>
                  <c:y val="6.1760445828693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438-48E6-8236-7F5630A93E47}"/>
                </c:ext>
              </c:extLst>
            </c:dLbl>
            <c:dLbl>
              <c:idx val="12"/>
              <c:layout>
                <c:manualLayout>
                  <c:x val="0"/>
                  <c:y val="1.8744122556565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438-48E6-8236-7F5630A93E47}"/>
                </c:ext>
              </c:extLst>
            </c:dLbl>
            <c:dLbl>
              <c:idx val="13"/>
              <c:layout>
                <c:manualLayout>
                  <c:x val="-1.0293418590078752E-16"/>
                  <c:y val="1.8744122556565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438-48E6-8236-7F5630A93E47}"/>
                </c:ext>
              </c:extLst>
            </c:dLbl>
            <c:dLbl>
              <c:idx val="14"/>
              <c:layout>
                <c:manualLayout>
                  <c:x val="0"/>
                  <c:y val="1.87441225565659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438-48E6-8236-7F5630A93E4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Лист1!$A$1:$A$15</c:f>
              <c:strCache>
                <c:ptCount val="15"/>
                <c:pt idx="0">
                  <c:v>ҚАЗАҚ ТІЛІ</c:v>
                </c:pt>
                <c:pt idx="1">
                  <c:v>ҚАЗАҚ ӘДЕБИЕТІ</c:v>
                </c:pt>
                <c:pt idx="2">
                  <c:v>ОРЫС ТІЛІ МЕН ӘДЕБИЕТІ</c:v>
                </c:pt>
                <c:pt idx="3">
                  <c:v>АҒЫЛШЫН ТІЛІ</c:v>
                </c:pt>
                <c:pt idx="4">
                  <c:v>ФИЗИКА</c:v>
                </c:pt>
                <c:pt idx="5">
                  <c:v>ХИМИЯ</c:v>
                </c:pt>
                <c:pt idx="6">
                  <c:v>БИОЛОГИЯ</c:v>
                </c:pt>
                <c:pt idx="7">
                  <c:v>АБАЙТАНУ</c:v>
                </c:pt>
                <c:pt idx="8">
                  <c:v>ГЕОГРАФИЯ</c:v>
                </c:pt>
                <c:pt idx="9">
                  <c:v>ИНФОРМАТИКА</c:v>
                </c:pt>
                <c:pt idx="10">
                  <c:v>ГЕОМЕТРИЯ</c:v>
                </c:pt>
                <c:pt idx="11">
                  <c:v>АЛГЕБРА</c:v>
                </c:pt>
                <c:pt idx="12">
                  <c:v>ҚАЗАҚСТАН ТАРИХЫ</c:v>
                </c:pt>
                <c:pt idx="13">
                  <c:v>ДҮНИЕЖҮЗІ ТАРИХЫ</c:v>
                </c:pt>
                <c:pt idx="14">
                  <c:v>ҚҰҚЫҚ НЕГІЗДЕРІ</c:v>
                </c:pt>
              </c:strCache>
            </c:strRef>
          </c:cat>
          <c:val>
            <c:numRef>
              <c:f>Лист1!$B$1:$B$15</c:f>
              <c:numCache>
                <c:formatCode>0%</c:formatCode>
                <c:ptCount val="15"/>
                <c:pt idx="0">
                  <c:v>0.96</c:v>
                </c:pt>
                <c:pt idx="1">
                  <c:v>0.99</c:v>
                </c:pt>
                <c:pt idx="2">
                  <c:v>0.9</c:v>
                </c:pt>
                <c:pt idx="3">
                  <c:v>0.93</c:v>
                </c:pt>
                <c:pt idx="4">
                  <c:v>0.93</c:v>
                </c:pt>
                <c:pt idx="5">
                  <c:v>0.85</c:v>
                </c:pt>
                <c:pt idx="6">
                  <c:v>0.98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0.86</c:v>
                </c:pt>
                <c:pt idx="11">
                  <c:v>0.83</c:v>
                </c:pt>
                <c:pt idx="12">
                  <c:v>0.99</c:v>
                </c:pt>
                <c:pt idx="13">
                  <c:v>0.99</c:v>
                </c:pt>
                <c:pt idx="14">
                  <c:v>0.99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8438-48E6-8236-7F5630A93E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2139887"/>
        <c:axId val="152136143"/>
      </c:barChart>
      <c:catAx>
        <c:axId val="1521398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136143"/>
        <c:crosses val="autoZero"/>
        <c:auto val="1"/>
        <c:lblAlgn val="ctr"/>
        <c:lblOffset val="100"/>
        <c:noMultiLvlLbl val="0"/>
      </c:catAx>
      <c:valAx>
        <c:axId val="152136143"/>
        <c:scaling>
          <c:orientation val="minMax"/>
          <c:max val="1"/>
          <c:min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521398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552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0699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4378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180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15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926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552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00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269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721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6369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3F54F24-9981-4E88-97AD-A773453C17B5}" type="datetimeFigureOut">
              <a:rPr lang="ru-RU" smtClean="0"/>
              <a:t>12.06.2022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59B2D1C-ECC6-4C9D-8B95-D61AC3BF910F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9146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0" r:id="rId1"/>
    <p:sldLayoutId id="2147483921" r:id="rId2"/>
    <p:sldLayoutId id="2147483922" r:id="rId3"/>
    <p:sldLayoutId id="2147483923" r:id="rId4"/>
    <p:sldLayoutId id="2147483924" r:id="rId5"/>
    <p:sldLayoutId id="2147483925" r:id="rId6"/>
    <p:sldLayoutId id="2147483926" r:id="rId7"/>
    <p:sldLayoutId id="2147483927" r:id="rId8"/>
    <p:sldLayoutId id="2147483928" r:id="rId9"/>
    <p:sldLayoutId id="2147483929" r:id="rId10"/>
    <p:sldLayoutId id="214748393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2F0062E-CEEE-4591-972B-60F4293D1549}"/>
              </a:ext>
            </a:extLst>
          </p:cNvPr>
          <p:cNvSpPr txBox="1"/>
          <p:nvPr/>
        </p:nvSpPr>
        <p:spPr>
          <a:xfrm>
            <a:off x="2945167" y="334677"/>
            <a:ext cx="60945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2400" b="1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САПАСЫ</a:t>
            </a:r>
          </a:p>
          <a:p>
            <a:pPr algn="ctr" rtl="0">
              <a:defRPr sz="2000" b="1" i="0" u="none" strike="noStrike" kern="1200" spc="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2400" b="1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E4A5F07-0FAA-40E7-B271-50F879AF16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0972769"/>
              </p:ext>
            </p:extLst>
          </p:nvPr>
        </p:nvGraphicFramePr>
        <p:xfrm>
          <a:off x="2148396" y="1242874"/>
          <a:ext cx="7981025" cy="42435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256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A40EBE-D40A-418B-B478-31EFB87E913A}"/>
              </a:ext>
            </a:extLst>
          </p:cNvPr>
          <p:cNvSpPr txBox="1"/>
          <p:nvPr/>
        </p:nvSpPr>
        <p:spPr>
          <a:xfrm>
            <a:off x="4163627" y="279633"/>
            <a:ext cx="5255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СЫНЫПТАР БОЙЫНША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E960360A-8D5F-42D1-A3CA-7A08EBE21B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9820755"/>
              </p:ext>
            </p:extLst>
          </p:nvPr>
        </p:nvGraphicFramePr>
        <p:xfrm>
          <a:off x="889233" y="998290"/>
          <a:ext cx="10159068" cy="5150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2186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A40EBE-D40A-418B-B478-31EFB87E913A}"/>
              </a:ext>
            </a:extLst>
          </p:cNvPr>
          <p:cNvSpPr txBox="1"/>
          <p:nvPr/>
        </p:nvSpPr>
        <p:spPr>
          <a:xfrm>
            <a:off x="4674700" y="135254"/>
            <a:ext cx="52555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ПӘНДЕР БОЙЫНША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2504E4DC-E15C-4F70-AA3E-0CCF06BEB6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3455936"/>
              </p:ext>
            </p:extLst>
          </p:nvPr>
        </p:nvGraphicFramePr>
        <p:xfrm>
          <a:off x="1655545" y="1373980"/>
          <a:ext cx="9047748" cy="5180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089870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659</TotalTime>
  <Words>25</Words>
  <Application>Microsoft Office PowerPoint</Application>
  <PresentationFormat>Широкоэкранный</PresentationFormat>
  <Paragraphs>22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Calibri</vt:lpstr>
      <vt:lpstr>Calibri Light</vt:lpstr>
      <vt:lpstr>Times New Roman</vt:lpstr>
      <vt:lpstr>Ретро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КӨКШЕТАУ ҚАЛАСЫ, (ҚАЗАҚ ТІЛІНДЕ ОҚЫТЫЛАТЫН) ДАРЫНДЫ БАЛАЛАРҒА АРНАЛҒАН №3 ОБЛЫСТЫҚ МАМАНДАНДЫРЫЛҒАН МЕКТЕП-ИНТЕРНАТЫ</dc:title>
  <dc:creator>Админ</dc:creator>
  <cp:lastModifiedBy>Админ</cp:lastModifiedBy>
  <cp:revision>20</cp:revision>
  <cp:lastPrinted>2022-03-29T05:29:05Z</cp:lastPrinted>
  <dcterms:created xsi:type="dcterms:W3CDTF">2021-10-29T03:09:26Z</dcterms:created>
  <dcterms:modified xsi:type="dcterms:W3CDTF">2022-06-12T09:59:30Z</dcterms:modified>
</cp:coreProperties>
</file>